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6"/>
  </p:notesMasterIdLst>
  <p:sldIdLst>
    <p:sldId id="258" r:id="rId2"/>
    <p:sldId id="272" r:id="rId3"/>
    <p:sldId id="262" r:id="rId4"/>
    <p:sldId id="271"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75970" autoAdjust="0"/>
  </p:normalViewPr>
  <p:slideViewPr>
    <p:cSldViewPr>
      <p:cViewPr varScale="1">
        <p:scale>
          <a:sx n="55" d="100"/>
          <a:sy n="55" d="100"/>
        </p:scale>
        <p:origin x="-180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B58EB8C-45AE-4AA3-8238-0E9E6D05A918}" type="datetimeFigureOut">
              <a:rPr lang="ar-SA" smtClean="0"/>
              <a:pPr/>
              <a:t>20/03/1444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A4EF37D-952E-429C-865A-5A08AD58E222}" type="slidenum">
              <a:rPr lang="ar-SA" smtClean="0"/>
              <a:pPr/>
              <a:t>‹#›</a:t>
            </a:fld>
            <a:endParaRPr lang="ar-SA"/>
          </a:p>
        </p:txBody>
      </p:sp>
    </p:spTree>
    <p:extLst>
      <p:ext uri="{BB962C8B-B14F-4D97-AF65-F5344CB8AC3E}">
        <p14:creationId xmlns:p14="http://schemas.microsoft.com/office/powerpoint/2010/main" val="140005786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171A34C-B56A-4F5E-9EF5-7B8B44F54DF4}"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171A34C-B56A-4F5E-9EF5-7B8B44F54DF4}"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0171A34C-B56A-4F5E-9EF5-7B8B44F54DF4}"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DB2C2D3-AEA0-4653-86B9-80D77E9CBEF9}" type="datetimeFigureOut">
              <a:rPr lang="ar-SA" smtClean="0"/>
              <a:pPr/>
              <a:t>20/03/1444</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71A34C-B56A-4F5E-9EF5-7B8B44F54DF4}"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ctrTitle"/>
          </p:nvPr>
        </p:nvSpPr>
        <p:spPr>
          <a:xfrm>
            <a:off x="2444" y="2348880"/>
            <a:ext cx="9141555" cy="4509120"/>
          </a:xfrm>
        </p:spPr>
        <p:txBody>
          <a:bodyPr>
            <a:normAutofit/>
          </a:bodyPr>
          <a:lstStyle/>
          <a:p>
            <a:pPr algn="ctr"/>
            <a:r>
              <a:rPr lang="ar-SA" sz="4000" dirty="0">
                <a:solidFill>
                  <a:schemeClr val="bg1"/>
                </a:solidFill>
              </a:rPr>
              <a:t>قسم هندسة العمارة</a:t>
            </a:r>
            <a:br>
              <a:rPr lang="ar-SA" sz="4000" dirty="0">
                <a:solidFill>
                  <a:schemeClr val="bg1"/>
                </a:solidFill>
              </a:rPr>
            </a:br>
            <a:r>
              <a:rPr lang="ar-SA" sz="4000" dirty="0">
                <a:solidFill>
                  <a:schemeClr val="bg1"/>
                </a:solidFill>
              </a:rPr>
              <a:t>المرحلة الاولى</a:t>
            </a:r>
            <a:br>
              <a:rPr lang="ar-SA" sz="4000" dirty="0">
                <a:solidFill>
                  <a:schemeClr val="bg1"/>
                </a:solidFill>
              </a:rPr>
            </a:br>
            <a:r>
              <a:rPr lang="ar-SA" sz="4000" dirty="0">
                <a:solidFill>
                  <a:schemeClr val="bg1"/>
                </a:solidFill>
              </a:rPr>
              <a:t>مادة حقوق الانسان والديمقراطية</a:t>
            </a:r>
            <a:br>
              <a:rPr lang="ar-SA" sz="4000" dirty="0">
                <a:solidFill>
                  <a:schemeClr val="bg1"/>
                </a:solidFill>
              </a:rPr>
            </a:br>
            <a:r>
              <a:rPr lang="ar-SA" sz="4000" dirty="0">
                <a:solidFill>
                  <a:schemeClr val="bg1"/>
                </a:solidFill>
              </a:rPr>
              <a:t>المحاضرة </a:t>
            </a:r>
            <a:r>
              <a:rPr lang="ar-SA" sz="4000" dirty="0" smtClean="0">
                <a:solidFill>
                  <a:schemeClr val="bg1"/>
                </a:solidFill>
              </a:rPr>
              <a:t>الثالثة </a:t>
            </a:r>
            <a:r>
              <a:rPr lang="ar-SA" sz="4000" dirty="0">
                <a:solidFill>
                  <a:schemeClr val="bg1"/>
                </a:solidFill>
              </a:rPr>
              <a:t>: </a:t>
            </a:r>
            <a:r>
              <a:rPr lang="ar-SA" sz="4000" dirty="0" smtClean="0">
                <a:solidFill>
                  <a:schemeClr val="bg1"/>
                </a:solidFill>
              </a:rPr>
              <a:t>ضمانات </a:t>
            </a:r>
            <a:r>
              <a:rPr lang="ar-SA" sz="4000" dirty="0">
                <a:solidFill>
                  <a:schemeClr val="bg1"/>
                </a:solidFill>
              </a:rPr>
              <a:t>حقوق </a:t>
            </a:r>
            <a:r>
              <a:rPr lang="ar-SA" sz="4000">
                <a:solidFill>
                  <a:schemeClr val="bg1"/>
                </a:solidFill>
              </a:rPr>
              <a:t>الانسان </a:t>
            </a:r>
            <a:r>
              <a:rPr lang="ar-SA" sz="4000" dirty="0">
                <a:solidFill>
                  <a:schemeClr val="bg1"/>
                </a:solidFill>
              </a:rPr>
              <a:t/>
            </a:r>
            <a:br>
              <a:rPr lang="ar-SA" sz="4000" dirty="0">
                <a:solidFill>
                  <a:schemeClr val="bg1"/>
                </a:solidFill>
              </a:rPr>
            </a:br>
            <a:r>
              <a:rPr lang="ar-SA" sz="4000" dirty="0">
                <a:solidFill>
                  <a:schemeClr val="bg1"/>
                </a:solidFill>
              </a:rPr>
              <a:t>أ. م. زينب فالح مهدي</a:t>
            </a:r>
            <a:br>
              <a:rPr lang="ar-SA" sz="4000" dirty="0">
                <a:solidFill>
                  <a:schemeClr val="bg1"/>
                </a:solidFill>
              </a:rPr>
            </a:br>
            <a:r>
              <a:rPr lang="ar-SA" sz="4000" dirty="0">
                <a:solidFill>
                  <a:schemeClr val="bg1"/>
                </a:solidFill>
              </a:rPr>
              <a:t/>
            </a:r>
            <a:br>
              <a:rPr lang="ar-SA" sz="4000" dirty="0">
                <a:solidFill>
                  <a:schemeClr val="bg1"/>
                </a:solidFill>
              </a:rPr>
            </a:br>
            <a:endParaRPr lang="ar-SA" sz="4000" dirty="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348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714404"/>
            <a:ext cx="7824814" cy="7572404"/>
          </a:xfrm>
        </p:spPr>
        <p:txBody>
          <a:bodyPr>
            <a:noAutofit/>
          </a:bodyPr>
          <a:lstStyle/>
          <a:p>
            <a:pPr algn="ctr"/>
            <a:r>
              <a:rPr lang="ar-SA" sz="2800" dirty="0" smtClean="0">
                <a:solidFill>
                  <a:schemeClr val="bg1"/>
                </a:solidFill>
              </a:rPr>
              <a:t/>
            </a:r>
            <a:br>
              <a:rPr lang="ar-SA" sz="2800" dirty="0" smtClean="0">
                <a:solidFill>
                  <a:schemeClr val="bg1"/>
                </a:solidFill>
              </a:rPr>
            </a:br>
            <a:r>
              <a:rPr lang="ar-SA" sz="2800" dirty="0" smtClean="0">
                <a:solidFill>
                  <a:schemeClr val="bg1"/>
                </a:solidFill>
              </a:rPr>
              <a:t/>
            </a:r>
            <a:br>
              <a:rPr lang="ar-SA" sz="2800" dirty="0" smtClean="0">
                <a:solidFill>
                  <a:schemeClr val="bg1"/>
                </a:solidFill>
              </a:rPr>
            </a:br>
            <a:r>
              <a:rPr lang="ar-SA" sz="2800" dirty="0" smtClean="0">
                <a:solidFill>
                  <a:schemeClr val="bg1"/>
                </a:solidFill>
              </a:rPr>
              <a:t/>
            </a:r>
            <a:br>
              <a:rPr lang="ar-SA" sz="2800" dirty="0" smtClean="0">
                <a:solidFill>
                  <a:schemeClr val="bg1"/>
                </a:solidFill>
              </a:rPr>
            </a:br>
            <a:r>
              <a:rPr lang="ar-SA" sz="2800" dirty="0" smtClean="0">
                <a:solidFill>
                  <a:schemeClr val="bg1"/>
                </a:solidFill>
              </a:rPr>
              <a:t/>
            </a:r>
            <a:br>
              <a:rPr lang="ar-SA" sz="2800" dirty="0" smtClean="0">
                <a:solidFill>
                  <a:schemeClr val="bg1"/>
                </a:solidFill>
              </a:rPr>
            </a:br>
            <a:r>
              <a:rPr lang="ar-SA" sz="2800" dirty="0" smtClean="0">
                <a:solidFill>
                  <a:schemeClr val="bg1"/>
                </a:solidFill>
              </a:rPr>
              <a:t>بسم الله الرحمن الرحيم </a:t>
            </a:r>
            <a:br>
              <a:rPr lang="ar-SA" sz="2800" dirty="0" smtClean="0">
                <a:solidFill>
                  <a:schemeClr val="bg1"/>
                </a:solidFill>
              </a:rPr>
            </a:br>
            <a:r>
              <a:rPr lang="ar-SA" sz="2800" dirty="0" smtClean="0">
                <a:solidFill>
                  <a:schemeClr val="bg1"/>
                </a:solidFill>
              </a:rPr>
              <a:t>السلام عليكم ورحمة الله وبركاته ...</a:t>
            </a:r>
            <a:br>
              <a:rPr lang="ar-SA" sz="2800" dirty="0" smtClean="0">
                <a:solidFill>
                  <a:schemeClr val="bg1"/>
                </a:solidFill>
              </a:rPr>
            </a:br>
            <a:r>
              <a:rPr lang="ar-SA" sz="2800" dirty="0" smtClean="0">
                <a:solidFill>
                  <a:schemeClr val="bg1"/>
                </a:solidFill>
              </a:rPr>
              <a:t>محاضرة اليوم هي عبارة عن 20 صفحة بالكتاب وذلك لأنها تتحدث عن ضمانات حقوق الإنسان والي هي يقول عنا البعض أنها ثلاثة والبعض الأخر يقول اثنان وسبب الاختلاف كالأتي:</a:t>
            </a:r>
            <a:br>
              <a:rPr lang="ar-SA" sz="2800" dirty="0" smtClean="0">
                <a:solidFill>
                  <a:schemeClr val="bg1"/>
                </a:solidFill>
              </a:rPr>
            </a:br>
            <a:r>
              <a:rPr lang="ar-SA" sz="2800" dirty="0" smtClean="0">
                <a:solidFill>
                  <a:schemeClr val="bg1"/>
                </a:solidFill>
              </a:rPr>
              <a:t>الذي يقول اثنان فيعتبر الإعلان العالمي لحقوق الإنسان أولا والعهدان </a:t>
            </a:r>
            <a:r>
              <a:rPr lang="en-US" sz="2800" dirty="0" smtClean="0">
                <a:solidFill>
                  <a:schemeClr val="bg1"/>
                </a:solidFill>
              </a:rPr>
              <a:t/>
            </a:r>
            <a:br>
              <a:rPr lang="en-US" sz="2800" dirty="0" smtClean="0">
                <a:solidFill>
                  <a:schemeClr val="bg1"/>
                </a:solidFill>
              </a:rPr>
            </a:br>
            <a:r>
              <a:rPr lang="ar-SA" sz="2800" dirty="0" smtClean="0">
                <a:solidFill>
                  <a:schemeClr val="bg1"/>
                </a:solidFill>
              </a:rPr>
              <a:t>الدوليان الأول والثاني ثانيا.</a:t>
            </a:r>
            <a:br>
              <a:rPr lang="ar-SA" sz="2800" dirty="0" smtClean="0">
                <a:solidFill>
                  <a:schemeClr val="bg1"/>
                </a:solidFill>
              </a:rPr>
            </a:br>
            <a:r>
              <a:rPr lang="ar-SA" sz="2800" dirty="0" smtClean="0">
                <a:solidFill>
                  <a:schemeClr val="bg1"/>
                </a:solidFill>
              </a:rPr>
              <a:t>أما الذي يعتبرها ثلاثة يعتبر الإعلان العالمي لحقوق الإنسان أولا والعهد </a:t>
            </a:r>
            <a:r>
              <a:rPr lang="en-US" sz="2800" dirty="0" smtClean="0">
                <a:solidFill>
                  <a:schemeClr val="bg1"/>
                </a:solidFill>
              </a:rPr>
              <a:t/>
            </a:r>
            <a:br>
              <a:rPr lang="en-US" sz="2800" dirty="0" smtClean="0">
                <a:solidFill>
                  <a:schemeClr val="bg1"/>
                </a:solidFill>
              </a:rPr>
            </a:br>
            <a:r>
              <a:rPr lang="ar-SA" sz="2800" dirty="0" smtClean="0">
                <a:solidFill>
                  <a:schemeClr val="bg1"/>
                </a:solidFill>
              </a:rPr>
              <a:t>الدولي الأول ثانيا والعهد الدولي الثاني ثالثا .</a:t>
            </a:r>
            <a:br>
              <a:rPr lang="ar-SA" sz="2800" dirty="0" smtClean="0">
                <a:solidFill>
                  <a:schemeClr val="bg1"/>
                </a:solidFill>
              </a:rPr>
            </a:br>
            <a:r>
              <a:rPr lang="ar-SA" sz="2800" dirty="0" smtClean="0">
                <a:solidFill>
                  <a:schemeClr val="bg1"/>
                </a:solidFill>
              </a:rPr>
              <a:t>وقد اختصرت هذه الصفحات ال20 بثلاث صفحات وحولتها إلى ثلاث أسئلة كما يلي : </a:t>
            </a:r>
            <a:br>
              <a:rPr lang="ar-SA" sz="2800" dirty="0" smtClean="0">
                <a:solidFill>
                  <a:schemeClr val="bg1"/>
                </a:solidFill>
              </a:rPr>
            </a:br>
            <a:r>
              <a:rPr lang="ar-SA" sz="2800" dirty="0" smtClean="0">
                <a:solidFill>
                  <a:schemeClr val="bg1"/>
                </a:solidFill>
              </a:rPr>
              <a:t>وسيكون السؤال الأول متى اقر الإعلان العالمي لحقوق الإنسان وكم عدد مواده معددا 10 من مواده؟</a:t>
            </a:r>
            <a:br>
              <a:rPr lang="ar-SA" sz="2800" dirty="0" smtClean="0">
                <a:solidFill>
                  <a:schemeClr val="bg1"/>
                </a:solidFill>
              </a:rPr>
            </a:br>
            <a:r>
              <a:rPr lang="ar-SA" sz="2800" dirty="0" smtClean="0">
                <a:solidFill>
                  <a:schemeClr val="bg1"/>
                </a:solidFill>
              </a:rPr>
              <a:t>والإجابة عن هذا التساؤل ستكون كما موضح في الصورة التالية</a:t>
            </a:r>
            <a:r>
              <a:rPr lang="ar-SA" sz="2800" dirty="0" smtClean="0"/>
              <a:t/>
            </a:r>
            <a:br>
              <a:rPr lang="ar-SA" sz="2800" dirty="0" smtClean="0"/>
            </a:br>
            <a:endParaRPr lang="ar-SA" sz="2800" dirty="0"/>
          </a:p>
        </p:txBody>
      </p:sp>
    </p:spTree>
    <p:extLst>
      <p:ext uri="{BB962C8B-B14F-4D97-AF65-F5344CB8AC3E}">
        <p14:creationId xmlns:p14="http://schemas.microsoft.com/office/powerpoint/2010/main" val="1248300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10000"/>
          </a:bodyPr>
          <a:lstStyle/>
          <a:p>
            <a:pPr algn="justLow">
              <a:buNone/>
            </a:pPr>
            <a:r>
              <a:rPr lang="ar-SA" sz="4000" dirty="0" smtClean="0"/>
              <a:t>والسؤال الثاني : عرف العهد الدولي الأول معددا خمسة من مواده ؟</a:t>
            </a:r>
          </a:p>
          <a:p>
            <a:pPr algn="justLow">
              <a:buNone/>
            </a:pPr>
            <a:r>
              <a:rPr lang="ar-SA" sz="4000" dirty="0" smtClean="0"/>
              <a:t/>
            </a:r>
            <a:br>
              <a:rPr lang="ar-SA" sz="4000" dirty="0" smtClean="0"/>
            </a:br>
            <a:r>
              <a:rPr lang="ar-SA" sz="4000" dirty="0" smtClean="0"/>
              <a:t>والسؤال الثالث : عرف العهد الدولي الثاني معددا خمسة من مواده ؟</a:t>
            </a:r>
          </a:p>
          <a:p>
            <a:pPr algn="justLow">
              <a:buNone/>
            </a:pPr>
            <a:r>
              <a:rPr lang="ar-SA" sz="4000" dirty="0" smtClean="0"/>
              <a:t> </a:t>
            </a:r>
            <a:br>
              <a:rPr lang="ar-SA" sz="4000" dirty="0" smtClean="0"/>
            </a:br>
            <a:r>
              <a:rPr lang="ar-SA" sz="4000" dirty="0" smtClean="0"/>
              <a:t>والإجابة عن هذين السؤالين كما موضح في الصور المرفقة :</a:t>
            </a:r>
            <a:endParaRPr lang="ar-SA"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ctr">
              <a:buNone/>
            </a:pPr>
            <a:endParaRPr lang="ar-SA" sz="3600" dirty="0" smtClean="0"/>
          </a:p>
          <a:p>
            <a:pPr algn="ctr"/>
            <a:r>
              <a:rPr lang="ar-SA" sz="3600" dirty="0" smtClean="0"/>
              <a:t>هذا ودمتم بحفظ الله جل وعلا .</a:t>
            </a:r>
            <a:endParaRPr lang="ar-SA"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TotalTime>
  <Words>22</Words>
  <Application>Microsoft Office PowerPoint</Application>
  <PresentationFormat>عرض على الشاشة (3:4)‏</PresentationFormat>
  <Paragraphs>7</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تدفق</vt:lpstr>
      <vt:lpstr>قسم هندسة العمارة المرحلة الاولى مادة حقوق الانسان والديمقراطية المحاضرة الثالثة : ضمانات حقوق الانسان  أ. م. زينب فالح مهدي  </vt:lpstr>
      <vt:lpstr>    بسم الله الرحمن الرحيم  السلام عليكم ورحمة الله وبركاته ... محاضرة اليوم هي عبارة عن 20 صفحة بالكتاب وذلك لأنها تتحدث عن ضمانات حقوق الإنسان والي هي يقول عنا البعض أنها ثلاثة والبعض الأخر يقول اثنان وسبب الاختلاف كالأتي: الذي يقول اثنان فيعتبر الإعلان العالمي لحقوق الإنسان أولا والعهدان  الدوليان الأول والثاني ثانيا. أما الذي يعتبرها ثلاثة يعتبر الإعلان العالمي لحقوق الإنسان أولا والعهد  الدولي الأول ثانيا والعهد الدولي الثاني ثالثا . وقد اختصرت هذه الصفحات ال20 بثلاث صفحات وحولتها إلى ثلاث أسئلة كما يلي :  وسيكون السؤال الأول متى اقر الإعلان العالمي لحقوق الإنسان وكم عدد مواده معددا 10 من مواده؟ والإجابة عن هذا التساؤل ستكون كما موضح في الصورة التالية </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  السلام عليكم ورحمة الله وبركاته ... هذه بحول الله تعالى أولى محاضرات مادة حقوق الإنسان وسيكون السؤال الأول :- ماذا يؤاخذ على حقوق الإنسان في ضل الحضارة اليونانية ؟ والإجابة عن هذا التساؤل سيكون في صفحة 18 و19 :من الملزمة التي رفعت وكما موضح في الصور التالية </dc:title>
  <dc:creator>hamdalla</dc:creator>
  <cp:lastModifiedBy>Maher</cp:lastModifiedBy>
  <cp:revision>8</cp:revision>
  <dcterms:created xsi:type="dcterms:W3CDTF">2020-05-14T02:43:14Z</dcterms:created>
  <dcterms:modified xsi:type="dcterms:W3CDTF">2022-10-15T04:01:59Z</dcterms:modified>
</cp:coreProperties>
</file>